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2" r:id="rId15"/>
    <p:sldId id="269" r:id="rId16"/>
    <p:sldId id="270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48" autoAdjust="0"/>
    <p:restoredTop sz="94660"/>
  </p:normalViewPr>
  <p:slideViewPr>
    <p:cSldViewPr snapToGrid="0">
      <p:cViewPr varScale="1">
        <p:scale>
          <a:sx n="85" d="100"/>
          <a:sy n="85" d="100"/>
        </p:scale>
        <p:origin x="427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0A16-92EC-4374-886E-2BA597C9D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F834E3-13B0-4466-B07F-E8C61FF2F7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9F63B5-C270-484E-966C-9C58445A0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72013-152A-421A-A4C6-A517AFC6F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92986-7921-4709-99B1-BEA546A8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46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7DA61-62E6-4D93-9AA3-CF1C79CD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8DCC7F-BFCB-4B08-9162-C84CC74B70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4796D-5D5C-4C4F-9434-6B4C72B3F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8D0A15-B2ED-4B91-B59B-C272A66B94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90D7-1BFD-4EAC-A902-056E30444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70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000A76-6D38-44A8-9943-8792062E4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4C6659-B351-4681-A37F-E6A493B96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3DD76-E8FF-4587-8948-7126B883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CCE1B-8351-42C6-BCF5-0030790C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E134D7-E232-40A1-AEE4-F64419F6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56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8BA53-D2BB-420F-AD8D-25D61A66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19F6D4-0199-40AA-A7B1-73011C82B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B8D7AC-151A-4E0B-BD06-7F7C8D5C5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3320C-FBD6-4959-B52F-5AE1816EF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7F12A-61A0-404F-83DA-C93FD2D1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33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2B07B-EEE9-4E8E-9776-E7FACE46F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440B7-334E-4692-96D6-9160ED8AA2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229A9-0C4C-4022-A60A-8F620F42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30345-A045-4758-9778-BF2D4FEC3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440CE-C7C3-4C06-AAFF-4F83AB01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22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312C9-2F8D-4B2D-A20D-C1350300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1C7BC8-74BC-4F45-A8B0-DCCE1A9AB1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1950D-24F8-4B27-8670-8C73A2566D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7FED32-BB13-498F-BE95-70E233D87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874BA1-DC28-468C-A754-330083B19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1F3E1-142A-4258-A488-7B5873E9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128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2D4D-E269-41BA-880A-B14155092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E8BAF6-3AC1-4AEE-AA11-4F01DB1A77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63D12-DFE8-4977-98F4-EE2D3016F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DA7F2E-EC98-40C7-B748-1CB34F5BE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3D6CF-8A19-4EB6-896E-8D43590F0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9161A3-AF59-408B-AB64-0E46B6CB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B12BA3-C453-4D6F-A688-D92F18333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B850EF-C389-4AD8-8D62-340B6DCE7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20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2A822-6A98-4468-9214-FD25BFAB9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EBC32-F59A-47FB-9E55-C0C2B685B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E422F4-08CC-4988-A443-B63721E16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1F7B6-07D5-4691-B949-D1B5D848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637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CE56DA-8740-40F8-9B66-1782D64F3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0CE630-07AC-42F6-829C-C0B209F1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3967C-0734-4505-893E-04E01DA2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217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E6A7-80E3-49E7-8947-5074D4AF8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D231E-6FD7-45DC-994D-4477605AF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1E732-6252-42A5-A014-5561D22C5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FD7442-541D-439E-AB1C-16B90580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7EFB8-5F24-48DD-9A0A-50B84898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5677E-884C-4D8C-AA09-DF78609B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668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0E9DE-B22C-443E-92FA-8EBBE9C67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A57891-CD7B-41F3-807F-CE2FEE48B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E62402-A5F5-4F68-8D50-A2FB43F47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913AF3-EE62-402C-9508-70FC5C096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67653-3B4B-45B2-93CF-4FDC949B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7E3031-A10A-48B9-91E3-D4A91A5D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35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4CE8A5-5A5E-440D-83A7-76E8B23A0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77B206-9E26-485A-A495-14E6AC469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F42A4-18CF-4CA4-8BA1-5FCCEB53C3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D7FB2C-24AC-4480-9117-1518EA4A0E7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6BDBF-7782-4AEF-8ADA-4DC079A37A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07FCA-B006-43A9-80F8-B93A303639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CC91C2-9097-47C4-B905-8CC156FFD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750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4FF9-A54C-4F3B-929F-94FD38EBA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nematic liquid crystals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C0F90-5C6B-4BE3-8A08-C970D48B83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62"/>
            <a:ext cx="9144000" cy="1655762"/>
          </a:xfrm>
        </p:spPr>
        <p:txBody>
          <a:bodyPr/>
          <a:lstStyle/>
          <a:p>
            <a:r>
              <a:rPr lang="en-US" dirty="0"/>
              <a:t>Lucas Myers</a:t>
            </a:r>
          </a:p>
        </p:txBody>
      </p:sp>
    </p:spTree>
    <p:extLst>
      <p:ext uri="{BB962C8B-B14F-4D97-AF65-F5344CB8AC3E}">
        <p14:creationId xmlns:p14="http://schemas.microsoft.com/office/powerpoint/2010/main" val="234313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B748C-0B68-4F7D-B85A-139CE78B6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free energy to find equilibrium state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C5302-13D4-43B5-8C5A-D29F75E04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00455"/>
          </a:xfrm>
        </p:spPr>
        <p:txBody>
          <a:bodyPr/>
          <a:lstStyle/>
          <a:p>
            <a:r>
              <a:rPr lang="en-US" dirty="0"/>
              <a:t>Guess free energy is a smooth function</a:t>
            </a:r>
          </a:p>
          <a:p>
            <a:r>
              <a:rPr lang="en-US" dirty="0"/>
              <a:t>Taylor expand about phase transition (Landau-de </a:t>
            </a:r>
            <a:r>
              <a:rPr lang="en-US" dirty="0" err="1"/>
              <a:t>Gennes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A2854-9D31-4DFC-8A60-461900BFF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480" y="3906118"/>
            <a:ext cx="9337040" cy="61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974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EBC34-DF5D-4824-81FE-A1F03977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</a:t>
            </a:r>
            <a:r>
              <a:rPr lang="en-US" dirty="0" err="1"/>
              <a:t>LdG</a:t>
            </a:r>
            <a:r>
              <a:rPr lang="en-US" dirty="0"/>
              <a:t> energy vs. S for various A values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61B337C-39F8-41AD-A005-F8BD96071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54" y="1509390"/>
            <a:ext cx="6644646" cy="49834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28C912-D9DF-40C8-883A-F3ECCC7383BE}"/>
              </a:ext>
            </a:extLst>
          </p:cNvPr>
          <p:cNvSpPr txBox="1"/>
          <p:nvPr/>
        </p:nvSpPr>
        <p:spPr>
          <a:xfrm>
            <a:off x="6959600" y="2383696"/>
            <a:ext cx="4765040" cy="2964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Have first order transition at A</a:t>
            </a:r>
            <a:r>
              <a:rPr lang="en-US" sz="2800" baseline="-25000" dirty="0"/>
              <a:t>0</a:t>
            </a:r>
          </a:p>
          <a:p>
            <a:endParaRPr lang="en-US" sz="2800" baseline="-25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A proportional to T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Low T gives nematic, high T gives isotropic</a:t>
            </a:r>
          </a:p>
        </p:txBody>
      </p:sp>
    </p:spTree>
    <p:extLst>
      <p:ext uri="{BB962C8B-B14F-4D97-AF65-F5344CB8AC3E}">
        <p14:creationId xmlns:p14="http://schemas.microsoft.com/office/powerpoint/2010/main" val="398393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0026D-AE9E-4619-AF04-3D8B0F535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LdG</a:t>
            </a:r>
            <a:r>
              <a:rPr lang="en-US" dirty="0"/>
              <a:t> energy has some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0DD50-E298-4B02-B35C-1B10D6EF6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Several phenomenological constants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Not based on microscopic structure</a:t>
            </a:r>
          </a:p>
          <a:p>
            <a:endParaRPr lang="en-US" dirty="0"/>
          </a:p>
          <a:p>
            <a:r>
              <a:rPr lang="en-US" dirty="0"/>
              <a:t>Free energy expression does not bound Q – hence, can get unphysical (S &gt; 1) Q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Becomes a problem with non-equilibrium dynamics</a:t>
            </a:r>
          </a:p>
        </p:txBody>
      </p:sp>
    </p:spTree>
    <p:extLst>
      <p:ext uri="{BB962C8B-B14F-4D97-AF65-F5344CB8AC3E}">
        <p14:creationId xmlns:p14="http://schemas.microsoft.com/office/powerpoint/2010/main" val="47696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1EB59-DE07-40E0-A187-356E68F61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Maier-</a:t>
            </a:r>
            <a:r>
              <a:rPr lang="en-US" dirty="0" err="1"/>
              <a:t>Saupe</a:t>
            </a:r>
            <a:r>
              <a:rPr lang="en-US" dirty="0"/>
              <a:t> energy assumes angle-dependent particle interaction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A2FFA-E0F0-4A0B-8799-635839B2D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63575"/>
          </a:xfrm>
        </p:spPr>
        <p:txBody>
          <a:bodyPr/>
          <a:lstStyle/>
          <a:p>
            <a:r>
              <a:rPr lang="en-US" dirty="0"/>
              <a:t>Expand in spherical harmonics, take mean-field approximation, get: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D084BF-8D8D-4B67-B4FC-2499EB09EF78}"/>
              </a:ext>
            </a:extLst>
          </p:cNvPr>
          <p:cNvSpPr txBox="1">
            <a:spLocks/>
          </p:cNvSpPr>
          <p:nvPr/>
        </p:nvSpPr>
        <p:spPr>
          <a:xfrm>
            <a:off x="838199" y="3962401"/>
            <a:ext cx="10515600" cy="663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Free energy given in the usual way: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3B5C738-3E9B-4E83-B483-8AF2B7B6B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574" y="4760913"/>
            <a:ext cx="5276850" cy="714375"/>
          </a:xfrm>
          <a:prstGeom prst="rect">
            <a:avLst/>
          </a:prstGeom>
        </p:spPr>
      </p:pic>
      <p:pic>
        <p:nvPicPr>
          <p:cNvPr id="10" name="Picture 9" descr="A picture containing key&#10;&#10;Description automatically generated">
            <a:extLst>
              <a:ext uri="{FF2B5EF4-FFF2-40B4-BE49-F238E27FC236}">
                <a16:creationId xmlns:a16="http://schemas.microsoft.com/office/drawing/2014/main" id="{B5B5A1A0-CBD3-40E2-8A96-006B41E1B1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136" y="2692400"/>
            <a:ext cx="61817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3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F74E8-A614-4D37-8110-DC07C9694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aside about the Maier-</a:t>
            </a:r>
            <a:r>
              <a:rPr lang="en-US" dirty="0" err="1"/>
              <a:t>Saupe</a:t>
            </a:r>
            <a:r>
              <a:rPr lang="en-US" dirty="0"/>
              <a:t>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4FF92-7983-4F34-BFBC-9D87930C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5100"/>
            <a:ext cx="10515600" cy="511175"/>
          </a:xfrm>
        </p:spPr>
        <p:txBody>
          <a:bodyPr/>
          <a:lstStyle/>
          <a:p>
            <a:r>
              <a:rPr lang="en-US" dirty="0"/>
              <a:t>S given by: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5F8699D-5CF0-44BF-AD28-5F9D14043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47" y="2133600"/>
            <a:ext cx="7972425" cy="12954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1BA057B-70D9-4588-9123-75E43AC8BA3B}"/>
              </a:ext>
            </a:extLst>
          </p:cNvPr>
          <p:cNvSpPr txBox="1">
            <a:spLocks/>
          </p:cNvSpPr>
          <p:nvPr/>
        </p:nvSpPr>
        <p:spPr>
          <a:xfrm>
            <a:off x="838200" y="3619501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fixed Q, need to find p – do this by maximizing S subject to Q constraint:</a:t>
            </a: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868040C3-A62C-4E68-AE18-18ACA57A2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075" y="4229418"/>
            <a:ext cx="7181850" cy="12954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706883-71C0-4C5D-8AC6-02F9FB10425E}"/>
              </a:ext>
            </a:extLst>
          </p:cNvPr>
          <p:cNvSpPr txBox="1">
            <a:spLocks/>
          </p:cNvSpPr>
          <p:nvPr/>
        </p:nvSpPr>
        <p:spPr>
          <a:xfrm>
            <a:off x="838200" y="5803902"/>
            <a:ext cx="10515600" cy="51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Turns into variational calculus + Lagrange multiplier problem</a:t>
            </a:r>
          </a:p>
        </p:txBody>
      </p:sp>
    </p:spTree>
    <p:extLst>
      <p:ext uri="{BB962C8B-B14F-4D97-AF65-F5344CB8AC3E}">
        <p14:creationId xmlns:p14="http://schemas.microsoft.com/office/powerpoint/2010/main" val="214386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1F9BD-82DE-41EA-87F8-EBE9C3786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plot in terms of physical values + one phenomenological value: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26973CB1-9369-4014-8DF3-76952E6A6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0" y="1809115"/>
            <a:ext cx="5973570" cy="468376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C25E32-E4E1-4829-9A58-DC7697938403}"/>
                  </a:ext>
                </a:extLst>
              </p:cNvPr>
              <p:cNvSpPr txBox="1"/>
              <p:nvPr/>
            </p:nvSpPr>
            <p:spPr>
              <a:xfrm>
                <a:off x="6939280" y="2381280"/>
                <a:ext cx="476504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Have first order transition at particular value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baseline="-25000" dirty="0"/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Low T gives nematic, high T gives isotropic</a:t>
                </a:r>
              </a:p>
              <a:p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Same general behavior as </a:t>
                </a:r>
                <a:r>
                  <a:rPr lang="en-US" sz="2800" dirty="0" err="1"/>
                  <a:t>LdG</a:t>
                </a:r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3C25E32-E4E1-4829-9A58-DC76979384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280" y="2381280"/>
                <a:ext cx="4765040" cy="3539430"/>
              </a:xfrm>
              <a:prstGeom prst="rect">
                <a:avLst/>
              </a:prstGeom>
              <a:blipFill>
                <a:blip r:embed="rId3"/>
                <a:stretch>
                  <a:fillRect l="-2302" t="-1724" b="-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A93008DC-0BC1-4281-882E-89AA6D7F656E}"/>
              </a:ext>
            </a:extLst>
          </p:cNvPr>
          <p:cNvSpPr txBox="1"/>
          <p:nvPr/>
        </p:nvSpPr>
        <p:spPr>
          <a:xfrm>
            <a:off x="838200" y="6457413"/>
            <a:ext cx="2106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Schimming</a:t>
            </a:r>
            <a:r>
              <a:rPr lang="en-US" sz="1400" dirty="0"/>
              <a:t> + Vinals (2020)</a:t>
            </a:r>
          </a:p>
        </p:txBody>
      </p:sp>
    </p:spTree>
    <p:extLst>
      <p:ext uri="{BB962C8B-B14F-4D97-AF65-F5344CB8AC3E}">
        <p14:creationId xmlns:p14="http://schemas.microsoft.com/office/powerpoint/2010/main" val="79829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34F5C-DA4D-4E4B-80E4-BF963780A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go to non-equilibrium system, treat small sections as being in local equilibrium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2A61A61-3AA6-4DD1-B66C-40593C13D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93" t="9584" r="21481" b="14583"/>
          <a:stretch/>
        </p:blipFill>
        <p:spPr>
          <a:xfrm>
            <a:off x="345439" y="2096125"/>
            <a:ext cx="3837914" cy="38100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F5D0B23-FDFA-404F-88E8-AE2AA88B0CC7}"/>
              </a:ext>
            </a:extLst>
          </p:cNvPr>
          <p:cNvSpPr txBox="1"/>
          <p:nvPr/>
        </p:nvSpPr>
        <p:spPr>
          <a:xfrm>
            <a:off x="7457441" y="2096125"/>
            <a:ext cx="42570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Assign Q to every point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Take energies to be energy densities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Now we have a field theory!</a:t>
            </a:r>
          </a:p>
          <a:p>
            <a:endParaRPr lang="en-US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(Need to worry about spatial variations now)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4A048D6-F735-4FFD-AAAE-921767075A52}"/>
              </a:ext>
            </a:extLst>
          </p:cNvPr>
          <p:cNvGrpSpPr/>
          <p:nvPr/>
        </p:nvGrpSpPr>
        <p:grpSpPr>
          <a:xfrm>
            <a:off x="3515360" y="1790611"/>
            <a:ext cx="2480439" cy="2374990"/>
            <a:chOff x="3515360" y="1790611"/>
            <a:chExt cx="2480439" cy="23749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D57F327-CB53-45DD-BDF2-D9217D91297C}"/>
                </a:ext>
              </a:extLst>
            </p:cNvPr>
            <p:cNvSpPr/>
            <p:nvPr/>
          </p:nvSpPr>
          <p:spPr>
            <a:xfrm>
              <a:off x="3515360" y="3921760"/>
              <a:ext cx="264160" cy="2438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C7DEF4F-D27F-4E0A-A49E-E7B5B2718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5360" y="3319365"/>
              <a:ext cx="904656" cy="84623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Shape, circle&#10;&#10;Description automatically generated">
              <a:extLst>
                <a:ext uri="{FF2B5EF4-FFF2-40B4-BE49-F238E27FC236}">
                  <a16:creationId xmlns:a16="http://schemas.microsoft.com/office/drawing/2014/main" id="{5F6ECAE3-8D6F-4A70-B209-F7C60CED7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7"/>
            <a:stretch/>
          </p:blipFill>
          <p:spPr>
            <a:xfrm>
              <a:off x="4348479" y="1790611"/>
              <a:ext cx="1575783" cy="1467983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B2F237C-9241-4A4A-B47C-84CE65BC0761}"/>
                </a:ext>
              </a:extLst>
            </p:cNvPr>
            <p:cNvSpPr/>
            <p:nvPr/>
          </p:nvSpPr>
          <p:spPr>
            <a:xfrm>
              <a:off x="4420016" y="1790611"/>
              <a:ext cx="1575783" cy="15287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30C74EA-F4D5-45F7-917B-89A87AC62C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5360" y="1790611"/>
              <a:ext cx="904656" cy="2131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F36458-75AF-4CC8-8E69-D15AACB64329}"/>
              </a:ext>
            </a:extLst>
          </p:cNvPr>
          <p:cNvGrpSpPr/>
          <p:nvPr/>
        </p:nvGrpSpPr>
        <p:grpSpPr>
          <a:xfrm>
            <a:off x="2132316" y="3510917"/>
            <a:ext cx="3854919" cy="1528754"/>
            <a:chOff x="2132316" y="3510917"/>
            <a:chExt cx="3854919" cy="1528754"/>
          </a:xfrm>
        </p:grpSpPr>
        <p:pic>
          <p:nvPicPr>
            <p:cNvPr id="21" name="Picture 20" descr="Shape, circle&#10;&#10;Description automatically generated">
              <a:extLst>
                <a:ext uri="{FF2B5EF4-FFF2-40B4-BE49-F238E27FC236}">
                  <a16:creationId xmlns:a16="http://schemas.microsoft.com/office/drawing/2014/main" id="{4B19D33D-2C3E-488E-9758-874919031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8594" y="3510917"/>
              <a:ext cx="1591636" cy="1467983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5A8C3B2-7114-48B0-B29A-F35C7336B351}"/>
                </a:ext>
              </a:extLst>
            </p:cNvPr>
            <p:cNvSpPr/>
            <p:nvPr/>
          </p:nvSpPr>
          <p:spPr>
            <a:xfrm>
              <a:off x="2132316" y="3879205"/>
              <a:ext cx="264160" cy="2438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A1D89EA-AA2A-4E1F-A05F-27A29EA935AB}"/>
                </a:ext>
              </a:extLst>
            </p:cNvPr>
            <p:cNvSpPr/>
            <p:nvPr/>
          </p:nvSpPr>
          <p:spPr>
            <a:xfrm>
              <a:off x="4411452" y="3510917"/>
              <a:ext cx="1575783" cy="15287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49421FF-C19C-42D6-B964-2FA8759934C6}"/>
                </a:ext>
              </a:extLst>
            </p:cNvPr>
            <p:cNvCxnSpPr/>
            <p:nvPr/>
          </p:nvCxnSpPr>
          <p:spPr>
            <a:xfrm flipV="1">
              <a:off x="2396476" y="3535308"/>
              <a:ext cx="2014976" cy="34389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B1E723D-6F05-4591-AF87-4EAB972D6866}"/>
                </a:ext>
              </a:extLst>
            </p:cNvPr>
            <p:cNvCxnSpPr/>
            <p:nvPr/>
          </p:nvCxnSpPr>
          <p:spPr>
            <a:xfrm>
              <a:off x="2396476" y="4123045"/>
              <a:ext cx="2023540" cy="91376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09DE006-3912-40E3-9B3E-72CB6E48DC30}"/>
              </a:ext>
            </a:extLst>
          </p:cNvPr>
          <p:cNvGrpSpPr/>
          <p:nvPr/>
        </p:nvGrpSpPr>
        <p:grpSpPr>
          <a:xfrm>
            <a:off x="881352" y="3879205"/>
            <a:ext cx="5099980" cy="2820001"/>
            <a:chOff x="881352" y="3879205"/>
            <a:chExt cx="5099980" cy="2820001"/>
          </a:xfrm>
        </p:grpSpPr>
        <p:pic>
          <p:nvPicPr>
            <p:cNvPr id="23" name="Picture 22" descr="Shape, circle&#10;&#10;Description automatically generated">
              <a:extLst>
                <a:ext uri="{FF2B5EF4-FFF2-40B4-BE49-F238E27FC236}">
                  <a16:creationId xmlns:a16="http://schemas.microsoft.com/office/drawing/2014/main" id="{492E5648-A8ED-4892-978F-634874CB1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591" y="5238095"/>
              <a:ext cx="1461642" cy="142042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401A66C-2FC4-4225-ADA7-BE5E73D6181A}"/>
                </a:ext>
              </a:extLst>
            </p:cNvPr>
            <p:cNvSpPr/>
            <p:nvPr/>
          </p:nvSpPr>
          <p:spPr>
            <a:xfrm>
              <a:off x="4405549" y="5170452"/>
              <a:ext cx="1575783" cy="152875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D2EBEEF-E3D1-44C6-9013-BC5071C0D35A}"/>
                </a:ext>
              </a:extLst>
            </p:cNvPr>
            <p:cNvSpPr/>
            <p:nvPr/>
          </p:nvSpPr>
          <p:spPr>
            <a:xfrm>
              <a:off x="881352" y="3879205"/>
              <a:ext cx="264160" cy="24384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7B85164-D16C-4C71-827B-D7000C212A3F}"/>
                </a:ext>
              </a:extLst>
            </p:cNvPr>
            <p:cNvCxnSpPr>
              <a:cxnSpLocks/>
            </p:cNvCxnSpPr>
            <p:nvPr/>
          </p:nvCxnSpPr>
          <p:spPr>
            <a:xfrm>
              <a:off x="1145512" y="3879205"/>
              <a:ext cx="3265940" cy="1291247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F39D0A7-FC0B-4A05-8CF7-644E2093600D}"/>
                </a:ext>
              </a:extLst>
            </p:cNvPr>
            <p:cNvCxnSpPr>
              <a:cxnSpLocks/>
            </p:cNvCxnSpPr>
            <p:nvPr/>
          </p:nvCxnSpPr>
          <p:spPr>
            <a:xfrm>
              <a:off x="1145512" y="4126758"/>
              <a:ext cx="3260037" cy="25724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60912CCC-6FA8-49A5-BE39-9199F7F18047}"/>
              </a:ext>
            </a:extLst>
          </p:cNvPr>
          <p:cNvSpPr txBox="1"/>
          <p:nvPr/>
        </p:nvSpPr>
        <p:spPr>
          <a:xfrm>
            <a:off x="404514" y="6486338"/>
            <a:ext cx="2171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Cody, Vinals, Walker (2021)</a:t>
            </a:r>
          </a:p>
        </p:txBody>
      </p:sp>
    </p:spTree>
    <p:extLst>
      <p:ext uri="{BB962C8B-B14F-4D97-AF65-F5344CB8AC3E}">
        <p14:creationId xmlns:p14="http://schemas.microsoft.com/office/powerpoint/2010/main" val="342306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DB14F-37FC-4333-8E68-1B6ECDC1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can look at dynamics + emergent properties!</a:t>
            </a: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0B1AA290-AE14-425F-9919-7ACF484907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4222" t="10282" r="6444" b="3704"/>
          <a:stretch/>
        </p:blipFill>
        <p:spPr>
          <a:xfrm>
            <a:off x="2806460" y="1798320"/>
            <a:ext cx="6579079" cy="4897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0B6DCA-8E5E-46C1-B316-3DBF5AC21AFC}"/>
              </a:ext>
            </a:extLst>
          </p:cNvPr>
          <p:cNvSpPr txBox="1"/>
          <p:nvPr/>
        </p:nvSpPr>
        <p:spPr>
          <a:xfrm>
            <a:off x="8026400" y="1438979"/>
            <a:ext cx="9182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 value</a:t>
            </a:r>
          </a:p>
        </p:txBody>
      </p:sp>
    </p:spTree>
    <p:extLst>
      <p:ext uri="{BB962C8B-B14F-4D97-AF65-F5344CB8AC3E}">
        <p14:creationId xmlns:p14="http://schemas.microsoft.com/office/powerpoint/2010/main" val="3198625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4FF9-A54C-4F3B-929F-94FD38EBAB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 + Questions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B206EEC-6CC9-4B8C-9C1A-E8CDB77EE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31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D2BEC-756F-4A3B-AA46-3B189C488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Maier-</a:t>
            </a:r>
            <a:r>
              <a:rPr lang="en-US" dirty="0" err="1"/>
              <a:t>Saupe</a:t>
            </a:r>
            <a:r>
              <a:rPr lang="en-US" dirty="0"/>
              <a:t> Energy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D2CF90-A30A-406C-A5AE-2F3A1A736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244"/>
            <a:ext cx="10515600" cy="937895"/>
          </a:xfrm>
        </p:spPr>
        <p:txBody>
          <a:bodyPr>
            <a:normAutofit/>
          </a:bodyPr>
          <a:lstStyle/>
          <a:p>
            <a:r>
              <a:rPr lang="en-US" dirty="0"/>
              <a:t>Guess we have an angle-dependent interaction, expand in spherical harmonics: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CBCF-D6A3-426B-8051-C005ECA6A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45" y="3927786"/>
            <a:ext cx="5772150" cy="5715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68F76C0-CDC6-4FAB-8CC1-C33E834ED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2445385"/>
            <a:ext cx="4095750" cy="571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B728CD-D3F2-4A21-94D7-67CE30386A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75" y="5461314"/>
            <a:ext cx="6115050" cy="59055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5C1DF7-BC97-44DB-A2B7-3212818E31B1}"/>
              </a:ext>
            </a:extLst>
          </p:cNvPr>
          <p:cNvSpPr txBox="1">
            <a:spLocks/>
          </p:cNvSpPr>
          <p:nvPr/>
        </p:nvSpPr>
        <p:spPr>
          <a:xfrm>
            <a:off x="919480" y="3190237"/>
            <a:ext cx="10515600" cy="937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Average over all neighboring interactions: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40EC77F-6784-4737-9EEC-1C05EBEBE642}"/>
              </a:ext>
            </a:extLst>
          </p:cNvPr>
          <p:cNvSpPr txBox="1">
            <a:spLocks/>
          </p:cNvSpPr>
          <p:nvPr/>
        </p:nvSpPr>
        <p:spPr>
          <a:xfrm>
            <a:off x="919480" y="4818694"/>
            <a:ext cx="10515600" cy="937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 mean-field approximation:</a:t>
            </a:r>
          </a:p>
        </p:txBody>
      </p:sp>
    </p:spTree>
    <p:extLst>
      <p:ext uri="{BB962C8B-B14F-4D97-AF65-F5344CB8AC3E}">
        <p14:creationId xmlns:p14="http://schemas.microsoft.com/office/powerpoint/2010/main" val="3439202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D4154-60D1-441F-A959-8F08F745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liquid crystals?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8CA9C-D670-4676-85B4-B7BF18DE9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79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Any system with rod-like particles which have </a:t>
            </a:r>
            <a:r>
              <a:rPr lang="en-US" i="1" dirty="0"/>
              <a:t>orientational</a:t>
            </a:r>
            <a:r>
              <a:rPr lang="en-US" dirty="0"/>
              <a:t> order, but no </a:t>
            </a:r>
            <a:r>
              <a:rPr lang="en-US" i="1" dirty="0"/>
              <a:t>positional</a:t>
            </a:r>
            <a:r>
              <a:rPr lang="en-US" dirty="0"/>
              <a:t> order</a:t>
            </a:r>
          </a:p>
        </p:txBody>
      </p:sp>
      <p:pic>
        <p:nvPicPr>
          <p:cNvPr id="5" name="Picture 4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526C0E18-266F-4557-918B-8EA29496F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" y="3182921"/>
            <a:ext cx="4362450" cy="2039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6ECB04-BD17-42FB-A55A-27B9B377EA91}"/>
              </a:ext>
            </a:extLst>
          </p:cNvPr>
          <p:cNvSpPr txBox="1"/>
          <p:nvPr/>
        </p:nvSpPr>
        <p:spPr>
          <a:xfrm>
            <a:off x="594360" y="6185098"/>
            <a:ext cx="1718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Wikimedia commons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737BC9-067D-46D3-A056-32CB29D9C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2553" y="2353713"/>
            <a:ext cx="4317456" cy="3831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53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F2BC6-DAF5-49E5-8183-5320CE424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the phases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CE7D1-9BBD-433F-BCF7-16C76ACB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031" y="1995061"/>
            <a:ext cx="3402000" cy="3308592"/>
          </a:xfrm>
          <a:prstGeom prst="rect">
            <a:avLst/>
          </a:prstGeom>
        </p:spPr>
      </p:pic>
      <p:pic>
        <p:nvPicPr>
          <p:cNvPr id="7" name="Picture 6" descr="Shape, arrow&#10;&#10;Description automatically generated">
            <a:extLst>
              <a:ext uri="{FF2B5EF4-FFF2-40B4-BE49-F238E27FC236}">
                <a16:creationId xmlns:a16="http://schemas.microsoft.com/office/drawing/2014/main" id="{EAFF5777-854B-446F-A042-7CD938D2FF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913" y="1980313"/>
            <a:ext cx="3279094" cy="3357753"/>
          </a:xfrm>
          <a:prstGeom prst="rect">
            <a:avLst/>
          </a:prstGeom>
        </p:spPr>
      </p:pic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7D6BD910-9A0A-4803-BB54-C03527C33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890" y="1995061"/>
            <a:ext cx="3185687" cy="3343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0E0E29-139E-40A9-AEAB-A823B76E4C85}"/>
              </a:ext>
            </a:extLst>
          </p:cNvPr>
          <p:cNvSpPr txBox="1"/>
          <p:nvPr/>
        </p:nvSpPr>
        <p:spPr>
          <a:xfrm>
            <a:off x="1524000" y="5446662"/>
            <a:ext cx="1089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isotropic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EC93D9B-CC31-40F3-BF2B-E0326EA3995C}"/>
              </a:ext>
            </a:extLst>
          </p:cNvPr>
          <p:cNvSpPr txBox="1"/>
          <p:nvPr/>
        </p:nvSpPr>
        <p:spPr>
          <a:xfrm>
            <a:off x="5660120" y="5480170"/>
            <a:ext cx="10286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nematic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52AF63-7E68-4B31-9C8D-2344270E99DE}"/>
              </a:ext>
            </a:extLst>
          </p:cNvPr>
          <p:cNvSpPr txBox="1"/>
          <p:nvPr/>
        </p:nvSpPr>
        <p:spPr>
          <a:xfrm>
            <a:off x="9804492" y="5446662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polar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A5C3E23-873C-42A7-9E01-1A61FF838AA3}"/>
              </a:ext>
            </a:extLst>
          </p:cNvPr>
          <p:cNvSpPr/>
          <p:nvPr/>
        </p:nvSpPr>
        <p:spPr>
          <a:xfrm>
            <a:off x="304800" y="1933388"/>
            <a:ext cx="7602071" cy="346634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C721E4-7769-4C5C-A94A-C55C5B5E2EAC}"/>
              </a:ext>
            </a:extLst>
          </p:cNvPr>
          <p:cNvSpPr txBox="1"/>
          <p:nvPr/>
        </p:nvSpPr>
        <p:spPr>
          <a:xfrm>
            <a:off x="304800" y="6338986"/>
            <a:ext cx="2822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Selinger, Introduction to Soft Matter</a:t>
            </a:r>
          </a:p>
        </p:txBody>
      </p:sp>
    </p:spTree>
    <p:extLst>
      <p:ext uri="{BB962C8B-B14F-4D97-AF65-F5344CB8AC3E}">
        <p14:creationId xmlns:p14="http://schemas.microsoft.com/office/powerpoint/2010/main" val="1123938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8933-84E9-427C-822A-FB4F493F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differentiate phases using an average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A6D2D-3334-4A05-95A8-94AF66D3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7951"/>
          </a:xfrm>
        </p:spPr>
        <p:txBody>
          <a:bodyPr/>
          <a:lstStyle/>
          <a:p>
            <a:r>
              <a:rPr lang="en-US" dirty="0"/>
              <a:t>Can’t just average direction vectors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C618C7-8BA3-4968-8D62-E4B7E3B34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129" y="2528513"/>
            <a:ext cx="3815212" cy="3710458"/>
          </a:xfrm>
          <a:prstGeom prst="rect">
            <a:avLst/>
          </a:prstGeom>
        </p:spPr>
      </p:pic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D170B9A2-8939-4AC6-AEA3-EE6348A25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660" y="2528513"/>
            <a:ext cx="3677382" cy="376559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3B0C83A-A4B7-46D8-A1A4-4B09D97C1C56}"/>
              </a:ext>
            </a:extLst>
          </p:cNvPr>
          <p:cNvSpPr/>
          <p:nvPr/>
        </p:nvSpPr>
        <p:spPr>
          <a:xfrm rot="8909671">
            <a:off x="2793320" y="3879080"/>
            <a:ext cx="498360" cy="187098"/>
          </a:xfrm>
          <a:prstGeom prst="rightArrow">
            <a:avLst>
              <a:gd name="adj1" fmla="val 50000"/>
              <a:gd name="adj2" fmla="val 5179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51A5767-0F38-44EA-A5C8-CEB32CFE896E}"/>
              </a:ext>
            </a:extLst>
          </p:cNvPr>
          <p:cNvSpPr/>
          <p:nvPr/>
        </p:nvSpPr>
        <p:spPr>
          <a:xfrm rot="19830062">
            <a:off x="3154760" y="5129038"/>
            <a:ext cx="498360" cy="187098"/>
          </a:xfrm>
          <a:prstGeom prst="rightArrow">
            <a:avLst>
              <a:gd name="adj1" fmla="val 50000"/>
              <a:gd name="adj2" fmla="val 5179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4D5318-E245-42DF-99EB-D468348EB052}"/>
                  </a:ext>
                </a:extLst>
              </p:cNvPr>
              <p:cNvSpPr txBox="1"/>
              <p:nvPr/>
            </p:nvSpPr>
            <p:spPr>
              <a:xfrm>
                <a:off x="2852576" y="3634116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4D5318-E245-42DF-99EB-D468348E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2576" y="3634116"/>
                <a:ext cx="189924" cy="276999"/>
              </a:xfrm>
              <a:prstGeom prst="rect">
                <a:avLst/>
              </a:prstGeom>
              <a:blipFill>
                <a:blip r:embed="rId4"/>
                <a:stretch>
                  <a:fillRect l="-19355" t="-23913" r="-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807F96-8080-45C2-A71D-24873D48DE46}"/>
                  </a:ext>
                </a:extLst>
              </p:cNvPr>
              <p:cNvSpPr txBox="1"/>
              <p:nvPr/>
            </p:nvSpPr>
            <p:spPr>
              <a:xfrm>
                <a:off x="3246687" y="5278245"/>
                <a:ext cx="363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807F96-8080-45C2-A71D-24873D48D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687" y="5278245"/>
                <a:ext cx="363048" cy="276999"/>
              </a:xfrm>
              <a:prstGeom prst="rect">
                <a:avLst/>
              </a:prstGeom>
              <a:blipFill>
                <a:blip r:embed="rId5"/>
                <a:stretch>
                  <a:fillRect l="-5085" t="-26667" r="-881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006C0E0D-C71F-431C-82B8-BC12DADCEE0F}"/>
              </a:ext>
            </a:extLst>
          </p:cNvPr>
          <p:cNvSpPr/>
          <p:nvPr/>
        </p:nvSpPr>
        <p:spPr>
          <a:xfrm rot="15052195">
            <a:off x="7624741" y="3335451"/>
            <a:ext cx="498360" cy="187098"/>
          </a:xfrm>
          <a:prstGeom prst="rightArrow">
            <a:avLst>
              <a:gd name="adj1" fmla="val 50000"/>
              <a:gd name="adj2" fmla="val 5179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795A481-721D-42FD-85FB-0423E457D6DB}"/>
              </a:ext>
            </a:extLst>
          </p:cNvPr>
          <p:cNvSpPr/>
          <p:nvPr/>
        </p:nvSpPr>
        <p:spPr>
          <a:xfrm rot="3702435">
            <a:off x="8340906" y="5461694"/>
            <a:ext cx="498360" cy="187098"/>
          </a:xfrm>
          <a:prstGeom prst="rightArrow">
            <a:avLst>
              <a:gd name="adj1" fmla="val 50000"/>
              <a:gd name="adj2" fmla="val 5179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938D85-BC0B-452A-8645-BF6096BF5010}"/>
                  </a:ext>
                </a:extLst>
              </p:cNvPr>
              <p:cNvSpPr txBox="1"/>
              <p:nvPr/>
            </p:nvSpPr>
            <p:spPr>
              <a:xfrm>
                <a:off x="8043964" y="3277591"/>
                <a:ext cx="1899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D938D85-BC0B-452A-8645-BF6096BF50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3964" y="3277591"/>
                <a:ext cx="189924" cy="276999"/>
              </a:xfrm>
              <a:prstGeom prst="rect">
                <a:avLst/>
              </a:prstGeom>
              <a:blipFill>
                <a:blip r:embed="rId6"/>
                <a:stretch>
                  <a:fillRect l="-19355" t="-26667" r="-7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B47B72-22B1-4E31-862A-7E2F8498CC88}"/>
                  </a:ext>
                </a:extLst>
              </p:cNvPr>
              <p:cNvSpPr txBox="1"/>
              <p:nvPr/>
            </p:nvSpPr>
            <p:spPr>
              <a:xfrm>
                <a:off x="8235550" y="5675858"/>
                <a:ext cx="3630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4B47B72-22B1-4E31-862A-7E2F8498CC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5550" y="5675858"/>
                <a:ext cx="363048" cy="276999"/>
              </a:xfrm>
              <a:prstGeom prst="rect">
                <a:avLst/>
              </a:prstGeom>
              <a:blipFill>
                <a:blip r:embed="rId7"/>
                <a:stretch>
                  <a:fillRect l="-5000" t="-23913" r="-8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0305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3" grpId="0"/>
      <p:bldP spid="14" grpId="0" animBg="1"/>
      <p:bldP spid="15" grpId="0" animBg="1"/>
      <p:bldP spid="16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0E1D5-5BBE-4691-BEDA-A5C41A5C3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average (order parameter) is outer product</a:t>
            </a:r>
          </a:p>
        </p:txBody>
      </p:sp>
      <p:pic>
        <p:nvPicPr>
          <p:cNvPr id="8" name="Picture 7" descr="A group of people on a stage&#10;&#10;Description automatically generated with medium confidence">
            <a:extLst>
              <a:ext uri="{FF2B5EF4-FFF2-40B4-BE49-F238E27FC236}">
                <a16:creationId xmlns:a16="http://schemas.microsoft.com/office/drawing/2014/main" id="{25B8D554-766A-4BAF-8FDE-0700BF282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587" y="2781300"/>
            <a:ext cx="812482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17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65EA7-1643-4DEE-8F0F-5223B77F8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for isotropic is zeros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BC63AC-60F4-450B-BA85-13B01C943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372" y="1690688"/>
            <a:ext cx="4691282" cy="456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6BBFA5-76A0-4307-BD7D-F512A0EF7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310" y="1688128"/>
            <a:ext cx="5317490" cy="651550"/>
          </a:xfrm>
          <a:prstGeom prst="rect">
            <a:avLst/>
          </a:prstGeom>
        </p:spPr>
      </p:pic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8FE968-7C44-4D6A-972A-3649194F2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055" y="4374692"/>
            <a:ext cx="2597161" cy="159036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189E4A2C-D7BC-4426-A967-308A6622A96A}"/>
              </a:ext>
            </a:extLst>
          </p:cNvPr>
          <p:cNvSpPr/>
          <p:nvPr/>
        </p:nvSpPr>
        <p:spPr>
          <a:xfrm rot="17873603">
            <a:off x="2829645" y="3931481"/>
            <a:ext cx="764341" cy="319713"/>
          </a:xfrm>
          <a:prstGeom prst="rightArrow">
            <a:avLst>
              <a:gd name="adj1" fmla="val 50000"/>
              <a:gd name="adj2" fmla="val 5179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D1AEF9A1-8CE0-4C6B-AC31-E6EEE4162345}"/>
              </a:ext>
            </a:extLst>
          </p:cNvPr>
          <p:cNvSpPr/>
          <p:nvPr/>
        </p:nvSpPr>
        <p:spPr>
          <a:xfrm rot="14450592">
            <a:off x="3256432" y="3172556"/>
            <a:ext cx="764341" cy="319713"/>
          </a:xfrm>
          <a:prstGeom prst="rightArrow">
            <a:avLst>
              <a:gd name="adj1" fmla="val 50000"/>
              <a:gd name="adj2" fmla="val 51790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1CF33306-83BA-4FC7-A59A-76F1AEDB2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922" y="2953466"/>
            <a:ext cx="30194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05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BEAE6-96F6-4D29-80B1-2335D611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for nematic is nonzero </a:t>
            </a:r>
          </a:p>
        </p:txBody>
      </p:sp>
      <p:pic>
        <p:nvPicPr>
          <p:cNvPr id="5" name="Picture 4" descr="Shape, arrow&#10;&#10;Description automatically generated">
            <a:extLst>
              <a:ext uri="{FF2B5EF4-FFF2-40B4-BE49-F238E27FC236}">
                <a16:creationId xmlns:a16="http://schemas.microsoft.com/office/drawing/2014/main" id="{B00C33CD-FF01-445E-B9D8-9230007DE0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435724" cy="4542129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4CD10567-BA1F-47E0-8EBC-B1E9E323EE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87" y="1690688"/>
            <a:ext cx="2495550" cy="1181100"/>
          </a:xfrm>
          <a:prstGeom prst="rect">
            <a:avLst/>
          </a:prstGeom>
        </p:spPr>
      </p:pic>
      <p:pic>
        <p:nvPicPr>
          <p:cNvPr id="9" name="Picture 8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ACA5C470-1DFB-45AD-9F0F-EB5F373CCD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287" y="3221940"/>
            <a:ext cx="2895600" cy="8096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30A65F-8CA7-4EDA-A6C0-451DA37C880F}"/>
              </a:ext>
            </a:extLst>
          </p:cNvPr>
          <p:cNvSpPr txBox="1"/>
          <p:nvPr/>
        </p:nvSpPr>
        <p:spPr>
          <a:xfrm>
            <a:off x="9012197" y="3221940"/>
            <a:ext cx="23416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(otherwise)</a:t>
            </a: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08FDBC7-EE31-499F-8347-71A5A1586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086" y="4459708"/>
            <a:ext cx="2895601" cy="177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8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EF440-8530-47BC-92BA-03CF39874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Instead of discrete molecule directions, can use probability functions on sphere</a:t>
            </a:r>
          </a:p>
        </p:txBody>
      </p:sp>
      <p:pic>
        <p:nvPicPr>
          <p:cNvPr id="5" name="Picture 4" descr="A picture containing text, chain&#10;&#10;Description automatically generated">
            <a:extLst>
              <a:ext uri="{FF2B5EF4-FFF2-40B4-BE49-F238E27FC236}">
                <a16:creationId xmlns:a16="http://schemas.microsoft.com/office/drawing/2014/main" id="{E8D27561-343C-4254-BB47-CAF5505D0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560" y="2340610"/>
            <a:ext cx="5572125" cy="1181100"/>
          </a:xfrm>
          <a:prstGeom prst="rect">
            <a:avLst/>
          </a:prstGeo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24A1115F-0A4C-4D97-B0D4-D930A2711B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272" y="3856672"/>
            <a:ext cx="7648575" cy="150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2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8AA8C-D729-4992-A24A-3F1A4F2CE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 – proportional to largest eigenvalue of Q – describes order</a:t>
            </a:r>
          </a:p>
        </p:txBody>
      </p:sp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1455873-43B3-458E-969E-659ADDF4DD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7" t="21180" r="20919" b="20023"/>
          <a:stretch/>
        </p:blipFill>
        <p:spPr>
          <a:xfrm>
            <a:off x="8569686" y="2346960"/>
            <a:ext cx="2784114" cy="2580640"/>
          </a:xfrm>
          <a:prstGeom prst="rect">
            <a:avLst/>
          </a:prstGeom>
        </p:spPr>
      </p:pic>
      <p:pic>
        <p:nvPicPr>
          <p:cNvPr id="13" name="Picture 12" descr="A picture containing logo&#10;&#10;Description automatically generated">
            <a:extLst>
              <a:ext uri="{FF2B5EF4-FFF2-40B4-BE49-F238E27FC236}">
                <a16:creationId xmlns:a16="http://schemas.microsoft.com/office/drawing/2014/main" id="{52FF2D1F-0EA9-429F-8C4B-275FF1BD725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7" t="20602" r="20919" b="20602"/>
          <a:stretch/>
        </p:blipFill>
        <p:spPr>
          <a:xfrm>
            <a:off x="1192978" y="2286000"/>
            <a:ext cx="2784114" cy="2580640"/>
          </a:xfrm>
          <a:prstGeom prst="rect">
            <a:avLst/>
          </a:prstGeom>
        </p:spPr>
      </p:pic>
      <p:pic>
        <p:nvPicPr>
          <p:cNvPr id="15" name="Picture 14" descr="A picture containing logo&#10;&#10;Description automatically generated">
            <a:extLst>
              <a:ext uri="{FF2B5EF4-FFF2-40B4-BE49-F238E27FC236}">
                <a16:creationId xmlns:a16="http://schemas.microsoft.com/office/drawing/2014/main" id="{733E92F7-BC31-462D-A67C-BF6E24D3DF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07" t="19669" r="20919" b="21534"/>
          <a:stretch/>
        </p:blipFill>
        <p:spPr>
          <a:xfrm>
            <a:off x="4881332" y="2286000"/>
            <a:ext cx="2784114" cy="25806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C98DA7-2324-4517-9959-AA39A8E2622B}"/>
              </a:ext>
            </a:extLst>
          </p:cNvPr>
          <p:cNvSpPr txBox="1"/>
          <p:nvPr/>
        </p:nvSpPr>
        <p:spPr>
          <a:xfrm>
            <a:off x="1918827" y="5461952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 = 0.49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CAC765-9C8F-498F-9308-B63EEFC1F566}"/>
              </a:ext>
            </a:extLst>
          </p:cNvPr>
          <p:cNvSpPr txBox="1"/>
          <p:nvPr/>
        </p:nvSpPr>
        <p:spPr>
          <a:xfrm>
            <a:off x="5607181" y="5461952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 = 0.69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E10170-2AD9-4D30-A1C1-5047BB45BBDC}"/>
              </a:ext>
            </a:extLst>
          </p:cNvPr>
          <p:cNvSpPr txBox="1"/>
          <p:nvPr/>
        </p:nvSpPr>
        <p:spPr>
          <a:xfrm>
            <a:off x="9295535" y="5322262"/>
            <a:ext cx="13324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 = 0.86</a:t>
            </a:r>
          </a:p>
        </p:txBody>
      </p:sp>
    </p:spTree>
    <p:extLst>
      <p:ext uri="{BB962C8B-B14F-4D97-AF65-F5344CB8AC3E}">
        <p14:creationId xmlns:p14="http://schemas.microsoft.com/office/powerpoint/2010/main" val="2507302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1244</TotalTime>
  <Words>404</Words>
  <Application>Microsoft Office PowerPoint</Application>
  <PresentationFormat>Widescreen</PresentationFormat>
  <Paragraphs>72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Introduction to nematic liquid crystals</vt:lpstr>
      <vt:lpstr>What are liquid crystals?</vt:lpstr>
      <vt:lpstr>What do the phases look like?</vt:lpstr>
      <vt:lpstr>Want to differentiate phases using an average</vt:lpstr>
      <vt:lpstr>Good average (order parameter) is outer product</vt:lpstr>
      <vt:lpstr>Q for isotropic is zeros</vt:lpstr>
      <vt:lpstr>Q for nematic is nonzero </vt:lpstr>
      <vt:lpstr>Instead of discrete molecule directions, can use probability functions on sphere</vt:lpstr>
      <vt:lpstr>S – proportional to largest eigenvalue of Q – describes order</vt:lpstr>
      <vt:lpstr>Need free energy to find equilibrium state</vt:lpstr>
      <vt:lpstr>Plot LdG energy vs. S for various A values</vt:lpstr>
      <vt:lpstr>LdG energy has some problems</vt:lpstr>
      <vt:lpstr>Maier-Saupe energy assumes angle-dependent particle interaction</vt:lpstr>
      <vt:lpstr>An aside about the Maier-Saupe calculation</vt:lpstr>
      <vt:lpstr>Can plot in terms of physical values + one phenomenological value:</vt:lpstr>
      <vt:lpstr>To go to non-equilibrium system, treat small sections as being in local equilibrium </vt:lpstr>
      <vt:lpstr>Now we can look at dynamics + emergent properties!</vt:lpstr>
      <vt:lpstr>Thanks + Questions</vt:lpstr>
      <vt:lpstr>On Maier-Saupe Energy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nematic liquid crystals</dc:title>
  <dc:creator>Lucas Myers</dc:creator>
  <cp:lastModifiedBy>Lucas Myers</cp:lastModifiedBy>
  <cp:revision>35</cp:revision>
  <dcterms:created xsi:type="dcterms:W3CDTF">2021-10-15T01:08:45Z</dcterms:created>
  <dcterms:modified xsi:type="dcterms:W3CDTF">2021-10-15T21:53:30Z</dcterms:modified>
</cp:coreProperties>
</file>